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CF098-601C-7641-A9B2-F39F2EDDDA7B}" type="datetime1">
              <a:rPr lang="en-US" smtClean="0"/>
              <a:pPr>
                <a:defRPr/>
              </a:pPr>
              <a:t>11/01/17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6F7-80BD-EB49-A19A-DC2FF15A569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7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AA8F-BD58-184A-8835-4FBA2D795F0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5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0419A-5778-7A4E-9FE2-A51577B24645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86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36EFF-5B49-AF46-AB3B-15CBC3E4C403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6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3D61F-E86F-4E42-B035-BCD2BF06BA52}" type="datetime1">
              <a:rPr lang="en-US" smtClean="0"/>
              <a:pPr>
                <a:defRPr/>
              </a:pPr>
              <a:t>11/01/17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6F7-80BD-EB49-A19A-DC2FF15A569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8617E-DD9E-C847-BBB2-E2D8A433AB41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5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A260C-7A54-284A-8F44-78A560014475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84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6B92-77C5-AC4E-BA61-769319C31966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8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30CAB-63F9-ED45-8335-50B3418F1AE7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59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FC8CA-A0E3-6146-BE03-361F40DE1FAA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76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8F319-45E4-564F-9809-E4AAE5AD5670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90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3BBEF2-E0C4-D247-A466-C6CFF11D95DF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34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99" r:id="rId1"/>
    <p:sldLayoutId id="2147485900" r:id="rId2"/>
    <p:sldLayoutId id="2147485901" r:id="rId3"/>
    <p:sldLayoutId id="2147485902" r:id="rId4"/>
    <p:sldLayoutId id="2147485903" r:id="rId5"/>
    <p:sldLayoutId id="2147485904" r:id="rId6"/>
    <p:sldLayoutId id="2147485905" r:id="rId7"/>
    <p:sldLayoutId id="2147485906" r:id="rId8"/>
    <p:sldLayoutId id="2147485907" r:id="rId9"/>
    <p:sldLayoutId id="2147485908" r:id="rId10"/>
    <p:sldLayoutId id="214748590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courses" TargetMode="External"/><Relationship Id="rId4" Type="http://schemas.openxmlformats.org/officeDocument/2006/relationships/hyperlink" Target="https://www.coursera.org/learn/american-law" TargetMode="External"/><Relationship Id="rId5" Type="http://schemas.openxmlformats.org/officeDocument/2006/relationships/hyperlink" Target="https://www.coursera.org/learn/international-criminal-law" TargetMode="External"/><Relationship Id="rId6" Type="http://schemas.openxmlformats.org/officeDocument/2006/relationships/hyperlink" Target="https://www.coursera.org/learn/common-law" TargetMode="External"/><Relationship Id="rId7" Type="http://schemas.openxmlformats.org/officeDocument/2006/relationships/hyperlink" Target="https://www.coursera.org/learn/european-law-fundamentals" TargetMode="External"/><Relationship Id="rId8" Type="http://schemas.openxmlformats.org/officeDocument/2006/relationships/hyperlink" Target="http://www.ariannagrasso.com/traduzione-legale/" TargetMode="External"/><Relationship Id="rId9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x.org/course-list/allschools/law/allcourses" TargetMode="External"/><Relationship Id="rId4" Type="http://schemas.openxmlformats.org/officeDocument/2006/relationships/hyperlink" Target="https://www.edx.org/course/harvardx/harvardx-hsl2x-contractsx-trust-promise-3911%23.VDaKgNSsUt4" TargetMode="External"/><Relationship Id="rId5" Type="http://schemas.openxmlformats.org/officeDocument/2006/relationships/hyperlink" Target="https://www.edx.org/course/intermediate-financial-management-acca-fa2-ma2-x-0" TargetMode="External"/><Relationship Id="rId6" Type="http://schemas.openxmlformats.org/officeDocument/2006/relationships/hyperlink" Target="https://www.edx.org/course/intellectual-property-law-policy-part-1-pennx-iplaw1x" TargetMode="External"/><Relationship Id="rId7" Type="http://schemas.openxmlformats.org/officeDocument/2006/relationships/hyperlink" Target="http://www.ariannagrasso.com/traduzione-legale/" TargetMode="Externa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nettunouniversity.net/it/mooc.aspx" TargetMode="External"/><Relationship Id="rId4" Type="http://schemas.openxmlformats.org/officeDocument/2006/relationships/hyperlink" Target="http://www.uninettunouniversity.net/it/mooc-program.aspx?lf=it&amp;courseid=4083&amp;degree=166&amp;planid=214&amp;faculty=0" TargetMode="External"/><Relationship Id="rId5" Type="http://schemas.openxmlformats.org/officeDocument/2006/relationships/hyperlink" Target="http://www.uninettunouniversity.net/it/mooc-program.aspx?lf=it&amp;courseid=3485&amp;degree=166&amp;planid=214&amp;faculty=0" TargetMode="External"/><Relationship Id="rId6" Type="http://schemas.openxmlformats.org/officeDocument/2006/relationships/hyperlink" Target="http://www.uninettunouniversity.net/it/mooc-program.aspx?lf=it&amp;courseid=3500&amp;degree=166&amp;planid=214&amp;faculty=0" TargetMode="External"/><Relationship Id="rId7" Type="http://schemas.openxmlformats.org/officeDocument/2006/relationships/hyperlink" Target="http://www.ariannagrasso.com/traduzione-legale/" TargetMode="Externa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oc.unimarconi.it/index.php/corsi" TargetMode="External"/><Relationship Id="rId4" Type="http://schemas.openxmlformats.org/officeDocument/2006/relationships/hyperlink" Target="http://www.unipegaso.it/website/" TargetMode="External"/><Relationship Id="rId5" Type="http://schemas.openxmlformats.org/officeDocument/2006/relationships/hyperlink" Target="http://www.ariannagrasso.com/traduzione-legale/" TargetMode="External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iannaLogoAGTAl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2100072" cy="152095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581874"/>
            <a:ext cx="9166225" cy="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125" y="730250"/>
            <a:ext cx="7212541" cy="582084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LA FORMAZIONE DEL TRADUTTORE LEGALE </a:t>
            </a:r>
            <a:br>
              <a:rPr lang="en-US" sz="2800" dirty="0"/>
            </a:br>
            <a:r>
              <a:rPr lang="en-US" sz="2800" dirty="0"/>
              <a:t>PERCORSO “FIRST STEPS”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2564904"/>
            <a:ext cx="6768752" cy="4104456"/>
          </a:xfrm>
        </p:spPr>
        <p:txBody>
          <a:bodyPr>
            <a:noAutofit/>
          </a:bodyPr>
          <a:lstStyle/>
          <a:p>
            <a:r>
              <a:rPr lang="en-GB" sz="2400" b="1" u="sng" dirty="0">
                <a:solidFill>
                  <a:srgbClr val="000000"/>
                </a:solidFill>
              </a:rPr>
              <a:t>COURSERA</a:t>
            </a:r>
          </a:p>
          <a:p>
            <a:r>
              <a:rPr lang="en-GB" sz="1800" dirty="0">
                <a:solidFill>
                  <a:srgbClr val="18579B"/>
                </a:solidFill>
                <a:hlinkClick r:id="rId3"/>
              </a:rPr>
              <a:t>https://www.coursera.org/courses</a:t>
            </a:r>
            <a:r>
              <a:rPr lang="en-GB" sz="1800" dirty="0">
                <a:solidFill>
                  <a:srgbClr val="18579B"/>
                </a:solidFill>
              </a:rPr>
              <a:t> </a:t>
            </a:r>
          </a:p>
          <a:p>
            <a:r>
              <a:rPr lang="en-GB" sz="2000" b="1" dirty="0">
                <a:solidFill>
                  <a:srgbClr val="000000"/>
                </a:solidFill>
              </a:rPr>
              <a:t>Introduction to American Law (Oct 10)</a:t>
            </a:r>
            <a:r>
              <a:rPr lang="en-GB" sz="2000" dirty="0">
                <a:solidFill>
                  <a:srgbClr val="000000"/>
                </a:solidFill>
              </a:rPr>
              <a:t>: </a:t>
            </a:r>
          </a:p>
          <a:p>
            <a:r>
              <a:rPr lang="en-GB" sz="1800" dirty="0">
                <a:solidFill>
                  <a:srgbClr val="18579B"/>
                </a:solidFill>
                <a:hlinkClick r:id="rId4"/>
              </a:rPr>
              <a:t>https://www.coursera.org/learn/american-law</a:t>
            </a:r>
            <a:endParaRPr lang="en-GB" sz="1800" dirty="0">
              <a:solidFill>
                <a:srgbClr val="18579B"/>
              </a:solidFill>
            </a:endParaRPr>
          </a:p>
          <a:p>
            <a:r>
              <a:rPr lang="en-GB" sz="2000" b="1" dirty="0">
                <a:solidFill>
                  <a:srgbClr val="000000"/>
                </a:solidFill>
              </a:rPr>
              <a:t>Introduction to international criminal law (Oct 31):</a:t>
            </a:r>
          </a:p>
          <a:p>
            <a:r>
              <a:rPr lang="en-GB" sz="1800" dirty="0">
                <a:solidFill>
                  <a:srgbClr val="18579B"/>
                </a:solidFill>
                <a:hlinkClick r:id="rId5"/>
              </a:rPr>
              <a:t>https://www.coursera.org/learn/international-criminal-law</a:t>
            </a:r>
            <a:endParaRPr lang="en-GB" sz="1800" dirty="0">
              <a:solidFill>
                <a:srgbClr val="18579B"/>
              </a:solidFill>
            </a:endParaRPr>
          </a:p>
          <a:p>
            <a:r>
              <a:rPr lang="en-GB" sz="2000" b="1" dirty="0">
                <a:solidFill>
                  <a:srgbClr val="000000"/>
                </a:solidFill>
              </a:rPr>
              <a:t>English common law, structure and principles (Oct 24):</a:t>
            </a:r>
          </a:p>
          <a:p>
            <a:r>
              <a:rPr lang="en-GB" sz="1800" dirty="0">
                <a:solidFill>
                  <a:srgbClr val="18579B"/>
                </a:solidFill>
                <a:hlinkClick r:id="rId6"/>
              </a:rPr>
              <a:t>https://www.coursera.org/learn/common-law</a:t>
            </a:r>
            <a:r>
              <a:rPr lang="en-GB" sz="1800" dirty="0">
                <a:solidFill>
                  <a:srgbClr val="18579B"/>
                </a:solidFill>
              </a:rPr>
              <a:t> </a:t>
            </a:r>
          </a:p>
          <a:p>
            <a:r>
              <a:rPr lang="en-GB" sz="2000" b="1" dirty="0">
                <a:solidFill>
                  <a:srgbClr val="000000"/>
                </a:solidFill>
              </a:rPr>
              <a:t>European business law (Oct 17):</a:t>
            </a:r>
          </a:p>
          <a:p>
            <a:r>
              <a:rPr lang="en-GB" sz="1800" dirty="0">
                <a:solidFill>
                  <a:srgbClr val="000000"/>
                </a:solidFill>
                <a:hlinkClick r:id="rId7"/>
              </a:rPr>
              <a:t>https://www.coursera.org/learn/european-law-fundamentals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</a:p>
          <a:p>
            <a:endParaRPr lang="en-GB" sz="2000" dirty="0">
              <a:solidFill>
                <a:srgbClr val="18579B"/>
              </a:solidFill>
            </a:endParaRPr>
          </a:p>
          <a:p>
            <a:pPr marL="355600">
              <a:defRPr/>
            </a:pPr>
            <a:endParaRPr lang="en-GB" sz="2000" dirty="0">
              <a:solidFill>
                <a:srgbClr val="18579B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57578" y="1529687"/>
            <a:ext cx="0" cy="536739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14880" y="1529688"/>
            <a:ext cx="0" cy="5261077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" y="6480074"/>
            <a:ext cx="9166224" cy="417003"/>
          </a:xfrm>
          <a:prstGeom prst="rect">
            <a:avLst/>
          </a:prstGeom>
          <a:solidFill>
            <a:srgbClr val="C3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364" y="21359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520955"/>
            <a:ext cx="9166225" cy="8732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648007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hlinkClick r:id="rId8"/>
              </a:rPr>
              <a:t>http://</a:t>
            </a:r>
            <a:r>
              <a:rPr lang="en-US" sz="1600" dirty="0" err="1">
                <a:latin typeface="+mj-lt"/>
                <a:hlinkClick r:id="rId8"/>
              </a:rPr>
              <a:t>www.ariannagrasso.com</a:t>
            </a:r>
            <a:r>
              <a:rPr lang="en-US" sz="1600" dirty="0">
                <a:latin typeface="+mj-lt"/>
                <a:hlinkClick r:id="rId8"/>
              </a:rPr>
              <a:t>/</a:t>
            </a:r>
            <a:r>
              <a:rPr lang="en-US" sz="1600" dirty="0" err="1">
                <a:latin typeface="+mj-lt"/>
                <a:hlinkClick r:id="rId8"/>
              </a:rPr>
              <a:t>traduzione-legale</a:t>
            </a:r>
            <a:r>
              <a:rPr lang="en-US" sz="1600" dirty="0">
                <a:latin typeface="+mj-lt"/>
                <a:hlinkClick r:id="rId8"/>
              </a:rPr>
              <a:t>/</a:t>
            </a:r>
            <a:endParaRPr lang="en-US" sz="1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184482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00"/>
                </a:solidFill>
                <a:latin typeface="+mj-lt"/>
              </a:rPr>
              <a:t>CORSI ONLINE GRATUITI </a:t>
            </a:r>
            <a:endParaRPr lang="en-US" sz="32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3" name="Picture 12" descr="corsi online.jp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 r="17036"/>
          <a:stretch/>
        </p:blipFill>
        <p:spPr>
          <a:xfrm>
            <a:off x="827584" y="1772816"/>
            <a:ext cx="2879761" cy="19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2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iannaLogoAGTAl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2100072" cy="152095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581874"/>
            <a:ext cx="9166225" cy="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125" y="730250"/>
            <a:ext cx="7212541" cy="582084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LA FORMAZIONE DEL TRADUTTORE LEGALE </a:t>
            </a:r>
            <a:br>
              <a:rPr lang="en-US" sz="2800" dirty="0"/>
            </a:br>
            <a:r>
              <a:rPr lang="en-US" sz="2800" dirty="0"/>
              <a:t>PERCORSO “FIRST STEPS”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8532440" cy="2880320"/>
          </a:xfrm>
        </p:spPr>
        <p:txBody>
          <a:bodyPr>
            <a:noAutofit/>
          </a:bodyPr>
          <a:lstStyle/>
          <a:p>
            <a:r>
              <a:rPr lang="en-GB" sz="2400" b="1" u="sng" dirty="0">
                <a:solidFill>
                  <a:srgbClr val="000000"/>
                </a:solidFill>
              </a:rPr>
              <a:t>EDX</a:t>
            </a:r>
          </a:p>
          <a:p>
            <a:r>
              <a:rPr lang="en-GB" sz="1800" dirty="0">
                <a:solidFill>
                  <a:srgbClr val="18579B"/>
                </a:solidFill>
                <a:hlinkClick r:id="rId3"/>
              </a:rPr>
              <a:t>https://www.edx.org/course-list/allschools/law/allcourses</a:t>
            </a:r>
            <a:endParaRPr lang="en-GB" sz="1800" dirty="0">
              <a:solidFill>
                <a:srgbClr val="18579B"/>
              </a:solidFill>
            </a:endParaRPr>
          </a:p>
          <a:p>
            <a:r>
              <a:rPr lang="en-GB" sz="2000" b="1" dirty="0">
                <a:solidFill>
                  <a:srgbClr val="000000"/>
                </a:solidFill>
              </a:rPr>
              <a:t>Contract Law: From Trust to Promise to Contract:</a:t>
            </a:r>
          </a:p>
          <a:p>
            <a:r>
              <a:rPr lang="en-GB" sz="1400" dirty="0">
                <a:solidFill>
                  <a:srgbClr val="18579B"/>
                </a:solidFill>
                <a:hlinkClick r:id="rId4"/>
              </a:rPr>
              <a:t>https://www.edx.org/course/harvardx/harvardx-hsl2x-contractsx-trust-promise-3911#.VDaKgNSsUt4</a:t>
            </a:r>
            <a:r>
              <a:rPr lang="en-GB" sz="1400" dirty="0">
                <a:solidFill>
                  <a:srgbClr val="18579B"/>
                </a:solidFill>
              </a:rPr>
              <a:t> </a:t>
            </a:r>
          </a:p>
          <a:p>
            <a:r>
              <a:rPr lang="en-GB" sz="2000" b="1" dirty="0">
                <a:solidFill>
                  <a:srgbClr val="000000"/>
                </a:solidFill>
              </a:rPr>
              <a:t>Intermediate Financial and Management Accounting:</a:t>
            </a:r>
          </a:p>
          <a:p>
            <a:r>
              <a:rPr lang="en-GB" sz="1800" dirty="0">
                <a:solidFill>
                  <a:srgbClr val="18579B"/>
                </a:solidFill>
                <a:hlinkClick r:id="rId5"/>
              </a:rPr>
              <a:t>https://www.edx.org/course/intermediate-financial-management-acca-fa2-ma2-x-0#</a:t>
            </a:r>
            <a:endParaRPr lang="en-GB" sz="1800" dirty="0">
              <a:solidFill>
                <a:srgbClr val="18579B"/>
              </a:solidFill>
            </a:endParaRPr>
          </a:p>
          <a:p>
            <a:r>
              <a:rPr lang="en-GB" sz="2000" b="1" dirty="0">
                <a:solidFill>
                  <a:srgbClr val="000000"/>
                </a:solidFill>
              </a:rPr>
              <a:t>Intellectual Property Law and Policy – IP and Patent Laws: </a:t>
            </a:r>
          </a:p>
          <a:p>
            <a:r>
              <a:rPr lang="en-GB" sz="1800" dirty="0">
                <a:solidFill>
                  <a:srgbClr val="18579B"/>
                </a:solidFill>
                <a:hlinkClick r:id="rId6"/>
              </a:rPr>
              <a:t>https://www.edx.org/course/intellectual-property-law-policy-part-1-pennx-iplaw1x#</a:t>
            </a:r>
            <a:r>
              <a:rPr lang="en-GB" sz="1800" dirty="0">
                <a:solidFill>
                  <a:srgbClr val="18579B"/>
                </a:solidFill>
              </a:rPr>
              <a:t>! </a:t>
            </a:r>
          </a:p>
          <a:p>
            <a:pPr marL="355600">
              <a:defRPr/>
            </a:pPr>
            <a:endParaRPr lang="en-GB" sz="2000" dirty="0">
              <a:solidFill>
                <a:srgbClr val="18579B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57578" y="1529687"/>
            <a:ext cx="0" cy="536739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14880" y="1529688"/>
            <a:ext cx="0" cy="5261077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" y="6480074"/>
            <a:ext cx="9166224" cy="417003"/>
          </a:xfrm>
          <a:prstGeom prst="rect">
            <a:avLst/>
          </a:prstGeom>
          <a:solidFill>
            <a:srgbClr val="C3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364" y="21359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520955"/>
            <a:ext cx="9166225" cy="8732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648007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hlinkClick r:id="rId7"/>
              </a:rPr>
              <a:t>http://</a:t>
            </a:r>
            <a:r>
              <a:rPr lang="en-US" sz="1600" dirty="0" err="1">
                <a:latin typeface="+mj-lt"/>
                <a:hlinkClick r:id="rId7"/>
              </a:rPr>
              <a:t>www.ariannagrasso.com</a:t>
            </a:r>
            <a:r>
              <a:rPr lang="en-US" sz="1600" dirty="0">
                <a:latin typeface="+mj-lt"/>
                <a:hlinkClick r:id="rId7"/>
              </a:rPr>
              <a:t>/</a:t>
            </a:r>
            <a:r>
              <a:rPr lang="en-US" sz="1600" dirty="0" err="1">
                <a:latin typeface="+mj-lt"/>
                <a:hlinkClick r:id="rId7"/>
              </a:rPr>
              <a:t>traduzione-legale</a:t>
            </a:r>
            <a:r>
              <a:rPr lang="en-US" sz="1600" dirty="0">
                <a:latin typeface="+mj-lt"/>
                <a:hlinkClick r:id="rId7"/>
              </a:rPr>
              <a:t>/</a:t>
            </a:r>
            <a:endParaRPr lang="en-US" sz="1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34888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00"/>
                </a:solidFill>
                <a:latin typeface="+mj-lt"/>
              </a:rPr>
              <a:t>CORSI ONLINE GRATUITI </a:t>
            </a:r>
            <a:endParaRPr lang="en-US" sz="32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3" name="Picture 12" descr="corsi online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 r="17036"/>
          <a:stretch/>
        </p:blipFill>
        <p:spPr>
          <a:xfrm>
            <a:off x="827584" y="1772816"/>
            <a:ext cx="2879761" cy="19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9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iannaLogoAGTAl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2100072" cy="152095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581874"/>
            <a:ext cx="9166225" cy="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125" y="730250"/>
            <a:ext cx="7212541" cy="582084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LA FORMAZIONE DEL TRADUTTORE LEGALE </a:t>
            </a:r>
            <a:br>
              <a:rPr lang="en-US" sz="2800" dirty="0"/>
            </a:br>
            <a:r>
              <a:rPr lang="en-US" sz="2800" dirty="0"/>
              <a:t>PERCORSO “FIRST STEPS”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2996952"/>
            <a:ext cx="6228184" cy="3528392"/>
          </a:xfrm>
        </p:spPr>
        <p:txBody>
          <a:bodyPr>
            <a:noAutofit/>
          </a:bodyPr>
          <a:lstStyle/>
          <a:p>
            <a:r>
              <a:rPr lang="en-GB" sz="2000" b="1" u="sng" dirty="0">
                <a:solidFill>
                  <a:srgbClr val="000000"/>
                </a:solidFill>
              </a:rPr>
              <a:t>UNINETTUNO</a:t>
            </a:r>
            <a:r>
              <a:rPr lang="en-GB" sz="2000" dirty="0">
                <a:solidFill>
                  <a:srgbClr val="000000"/>
                </a:solidFill>
              </a:rPr>
              <a:t> (IT, EN)</a:t>
            </a:r>
          </a:p>
          <a:p>
            <a:r>
              <a:rPr lang="en-GB" sz="1600" dirty="0">
                <a:solidFill>
                  <a:srgbClr val="18579B"/>
                </a:solidFill>
                <a:hlinkClick r:id="rId3"/>
              </a:rPr>
              <a:t>http://www.uninettunouniversity.net/it/mooc.aspx</a:t>
            </a:r>
            <a:r>
              <a:rPr lang="en-GB" sz="1600" dirty="0">
                <a:solidFill>
                  <a:srgbClr val="18579B"/>
                </a:solidFill>
              </a:rPr>
              <a:t> </a:t>
            </a:r>
          </a:p>
          <a:p>
            <a:r>
              <a:rPr lang="en-GB" sz="2000" b="1" dirty="0" err="1">
                <a:solidFill>
                  <a:srgbClr val="000000"/>
                </a:solidFill>
              </a:rPr>
              <a:t>Diritto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Fallimentare</a:t>
            </a:r>
            <a:r>
              <a:rPr lang="en-GB" sz="2000" b="1" dirty="0">
                <a:solidFill>
                  <a:srgbClr val="000000"/>
                </a:solidFill>
              </a:rPr>
              <a:t>:</a:t>
            </a:r>
          </a:p>
          <a:p>
            <a:r>
              <a:rPr lang="en-GB" sz="1400" dirty="0">
                <a:solidFill>
                  <a:srgbClr val="18579B"/>
                </a:solidFill>
                <a:hlinkClick r:id="rId4"/>
              </a:rPr>
              <a:t>http://www.uninettunouniversity.net/it/mooc-program.aspx?lf=it&amp;courseid=4083&amp;degree=166&amp;planid=214&amp;faculty=0</a:t>
            </a:r>
            <a:r>
              <a:rPr lang="en-GB" sz="1400" dirty="0">
                <a:solidFill>
                  <a:srgbClr val="18579B"/>
                </a:solidFill>
              </a:rPr>
              <a:t> </a:t>
            </a:r>
          </a:p>
          <a:p>
            <a:r>
              <a:rPr lang="en-GB" sz="2000" b="1" dirty="0" err="1">
                <a:solidFill>
                  <a:srgbClr val="000000"/>
                </a:solidFill>
              </a:rPr>
              <a:t>Sistemi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Giuridici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Comparati</a:t>
            </a:r>
            <a:r>
              <a:rPr lang="en-GB" sz="2000" b="1" dirty="0">
                <a:solidFill>
                  <a:srgbClr val="000000"/>
                </a:solidFill>
              </a:rPr>
              <a:t>:</a:t>
            </a:r>
          </a:p>
          <a:p>
            <a:r>
              <a:rPr lang="en-GB" sz="1400" dirty="0">
                <a:solidFill>
                  <a:srgbClr val="18579B"/>
                </a:solidFill>
                <a:hlinkClick r:id="rId5"/>
              </a:rPr>
              <a:t>http://www.uninettunouniversity.net/it/mooc-program.aspx?lf=it&amp;courseid=3485&amp;degree=166&amp;planid=214&amp;faculty=0</a:t>
            </a:r>
            <a:r>
              <a:rPr lang="en-GB" sz="1400" dirty="0">
                <a:solidFill>
                  <a:srgbClr val="18579B"/>
                </a:solidFill>
              </a:rPr>
              <a:t> </a:t>
            </a:r>
          </a:p>
          <a:p>
            <a:r>
              <a:rPr lang="en-GB" sz="2000" b="1" dirty="0" err="1">
                <a:solidFill>
                  <a:srgbClr val="000000"/>
                </a:solidFill>
              </a:rPr>
              <a:t>Diritto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processuale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civile</a:t>
            </a:r>
            <a:r>
              <a:rPr lang="en-GB" sz="2000" b="1" dirty="0">
                <a:solidFill>
                  <a:srgbClr val="000000"/>
                </a:solidFill>
              </a:rPr>
              <a:t>:</a:t>
            </a:r>
          </a:p>
          <a:p>
            <a:r>
              <a:rPr lang="en-GB" sz="1400" dirty="0">
                <a:solidFill>
                  <a:srgbClr val="000000"/>
                </a:solidFill>
                <a:hlinkClick r:id="rId6"/>
              </a:rPr>
              <a:t>http://www.uninettunouniversity.net/it/mooc-program.aspx?lf=it&amp;courseid=3500&amp;degree=166&amp;planid=214&amp;faculty=0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</a:p>
          <a:p>
            <a:endParaRPr lang="en-GB" sz="1400" dirty="0">
              <a:solidFill>
                <a:srgbClr val="18579B"/>
              </a:solidFill>
            </a:endParaRPr>
          </a:p>
          <a:p>
            <a:pPr marL="355600">
              <a:defRPr/>
            </a:pPr>
            <a:endParaRPr lang="en-GB" sz="2000" dirty="0">
              <a:solidFill>
                <a:srgbClr val="18579B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57578" y="1529687"/>
            <a:ext cx="0" cy="536739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14880" y="1529688"/>
            <a:ext cx="0" cy="5261077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" y="6480074"/>
            <a:ext cx="9166224" cy="417003"/>
          </a:xfrm>
          <a:prstGeom prst="rect">
            <a:avLst/>
          </a:prstGeom>
          <a:solidFill>
            <a:srgbClr val="C3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364" y="21359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520955"/>
            <a:ext cx="9166225" cy="8732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648007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hlinkClick r:id="rId7"/>
              </a:rPr>
              <a:t>http://</a:t>
            </a:r>
            <a:r>
              <a:rPr lang="en-US" sz="1600" dirty="0" err="1">
                <a:latin typeface="+mj-lt"/>
                <a:hlinkClick r:id="rId7"/>
              </a:rPr>
              <a:t>www.ariannagrasso.com</a:t>
            </a:r>
            <a:r>
              <a:rPr lang="en-US" sz="1600" dirty="0">
                <a:latin typeface="+mj-lt"/>
                <a:hlinkClick r:id="rId7"/>
              </a:rPr>
              <a:t>/</a:t>
            </a:r>
            <a:r>
              <a:rPr lang="en-US" sz="1600" dirty="0" err="1">
                <a:latin typeface="+mj-lt"/>
                <a:hlinkClick r:id="rId7"/>
              </a:rPr>
              <a:t>traduzione-legale</a:t>
            </a:r>
            <a:r>
              <a:rPr lang="en-US" sz="1600" dirty="0">
                <a:latin typeface="+mj-lt"/>
                <a:hlinkClick r:id="rId7"/>
              </a:rPr>
              <a:t>/</a:t>
            </a:r>
            <a:endParaRPr lang="en-US" sz="1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1328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00"/>
                </a:solidFill>
                <a:latin typeface="+mj-lt"/>
              </a:rPr>
              <a:t>CORSI ONLINE GRATUITI </a:t>
            </a:r>
            <a:endParaRPr lang="en-US" sz="32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3" name="Picture 12" descr="corsi online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 r="17036"/>
          <a:stretch/>
        </p:blipFill>
        <p:spPr>
          <a:xfrm>
            <a:off x="827584" y="1772816"/>
            <a:ext cx="2879761" cy="19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6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iannaLogoAGTAl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2100072" cy="152095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581874"/>
            <a:ext cx="9166225" cy="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125" y="730250"/>
            <a:ext cx="7212541" cy="582084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LA FORMAZIONE DEL TRADUTTORE LEGALE </a:t>
            </a:r>
            <a:br>
              <a:rPr lang="en-US" sz="2800" dirty="0"/>
            </a:br>
            <a:r>
              <a:rPr lang="en-US" sz="2800" dirty="0"/>
              <a:t>PERCORSO “FIRST STEPS”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804248" cy="3024336"/>
          </a:xfrm>
        </p:spPr>
        <p:txBody>
          <a:bodyPr>
            <a:noAutofit/>
          </a:bodyPr>
          <a:lstStyle/>
          <a:p>
            <a:r>
              <a:rPr lang="it-IT" sz="2000" b="1" u="sng" dirty="0">
                <a:solidFill>
                  <a:srgbClr val="000000"/>
                </a:solidFill>
              </a:rPr>
              <a:t>GUGLIELMO MARCONI</a:t>
            </a:r>
          </a:p>
          <a:p>
            <a:r>
              <a:rPr lang="it-IT" sz="2000" dirty="0">
                <a:solidFill>
                  <a:srgbClr val="18579B"/>
                </a:solidFill>
                <a:hlinkClick r:id="rId3"/>
              </a:rPr>
              <a:t>http://mooc.unimarconi.it/index.php/corsi</a:t>
            </a:r>
            <a:r>
              <a:rPr lang="it-IT" sz="2000" dirty="0">
                <a:solidFill>
                  <a:srgbClr val="18579B"/>
                </a:solidFill>
              </a:rPr>
              <a:t> </a:t>
            </a:r>
            <a:endParaRPr lang="it-IT" sz="2000" dirty="0">
              <a:solidFill>
                <a:srgbClr val="18579B"/>
              </a:solidFill>
              <a:hlinkClick r:id="rId3"/>
            </a:endParaRPr>
          </a:p>
          <a:p>
            <a:pPr marL="342900" indent="-342900">
              <a:buFont typeface="Arial"/>
              <a:buChar char="•"/>
            </a:pPr>
            <a:r>
              <a:rPr lang="it-IT" sz="2000" b="1" dirty="0">
                <a:solidFill>
                  <a:srgbClr val="000000"/>
                </a:solidFill>
              </a:rPr>
              <a:t>Teoria e Pratica delle Vertenze in Area Civilistica</a:t>
            </a:r>
          </a:p>
          <a:p>
            <a:pPr marL="342900" indent="-342900">
              <a:buFont typeface="Arial"/>
              <a:buChar char="•"/>
            </a:pPr>
            <a:r>
              <a:rPr lang="it-IT" sz="2000" b="1" dirty="0">
                <a:solidFill>
                  <a:srgbClr val="000000"/>
                </a:solidFill>
              </a:rPr>
              <a:t>Le imprese e il diritto tributario – Percorso didattico</a:t>
            </a:r>
          </a:p>
          <a:p>
            <a:endParaRPr lang="it-IT" sz="2000" dirty="0">
              <a:solidFill>
                <a:srgbClr val="18579B"/>
              </a:solidFill>
            </a:endParaRPr>
          </a:p>
          <a:p>
            <a:r>
              <a:rPr lang="it-IT" sz="2000" dirty="0">
                <a:solidFill>
                  <a:srgbClr val="18579B"/>
                </a:solidFill>
              </a:rPr>
              <a:t> </a:t>
            </a:r>
            <a:r>
              <a:rPr lang="it-IT" sz="2000" b="1" u="sng" dirty="0">
                <a:solidFill>
                  <a:srgbClr val="000000"/>
                </a:solidFill>
              </a:rPr>
              <a:t>PEGASO </a:t>
            </a:r>
            <a:r>
              <a:rPr lang="it-IT" sz="2000" b="1" dirty="0">
                <a:solidFill>
                  <a:srgbClr val="000000"/>
                </a:solidFill>
              </a:rPr>
              <a:t>(CORSI A PAGAMENTO)</a:t>
            </a:r>
          </a:p>
          <a:p>
            <a:r>
              <a:rPr lang="it-IT" sz="2000" dirty="0">
                <a:solidFill>
                  <a:srgbClr val="18579B"/>
                </a:solidFill>
                <a:hlinkClick r:id="rId4"/>
              </a:rPr>
              <a:t>http://www.unipegaso.it/website/</a:t>
            </a:r>
            <a:r>
              <a:rPr lang="it-IT" sz="2000" dirty="0">
                <a:solidFill>
                  <a:srgbClr val="18579B"/>
                </a:solidFill>
              </a:rPr>
              <a:t> </a:t>
            </a:r>
          </a:p>
          <a:p>
            <a:endParaRPr lang="it-IT" sz="2000" dirty="0">
              <a:solidFill>
                <a:srgbClr val="18579B"/>
              </a:solidFill>
            </a:endParaRPr>
          </a:p>
          <a:p>
            <a:pPr marL="355600">
              <a:defRPr/>
            </a:pPr>
            <a:endParaRPr lang="it-IT" sz="2000" dirty="0">
              <a:solidFill>
                <a:srgbClr val="18579B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57578" y="1529687"/>
            <a:ext cx="0" cy="5367390"/>
          </a:xfrm>
          <a:prstGeom prst="line">
            <a:avLst/>
          </a:prstGeom>
          <a:ln w="762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14880" y="1529688"/>
            <a:ext cx="0" cy="5261077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" y="6480074"/>
            <a:ext cx="9166224" cy="417003"/>
          </a:xfrm>
          <a:prstGeom prst="rect">
            <a:avLst/>
          </a:prstGeom>
          <a:solidFill>
            <a:srgbClr val="C3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364" y="21359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520955"/>
            <a:ext cx="9166225" cy="8732"/>
          </a:xfrm>
          <a:prstGeom prst="line">
            <a:avLst/>
          </a:prstGeom>
          <a:ln w="57150" cmpd="sng">
            <a:solidFill>
              <a:srgbClr val="C3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648007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hlinkClick r:id="rId5"/>
              </a:rPr>
              <a:t>http://</a:t>
            </a:r>
            <a:r>
              <a:rPr lang="en-US" sz="1600" dirty="0" err="1">
                <a:latin typeface="+mj-lt"/>
                <a:hlinkClick r:id="rId5"/>
              </a:rPr>
              <a:t>www.ariannagrasso.com</a:t>
            </a:r>
            <a:r>
              <a:rPr lang="en-US" sz="1600" dirty="0">
                <a:latin typeface="+mj-lt"/>
                <a:hlinkClick r:id="rId5"/>
              </a:rPr>
              <a:t>/</a:t>
            </a:r>
            <a:r>
              <a:rPr lang="en-US" sz="1600" dirty="0" err="1">
                <a:latin typeface="+mj-lt"/>
                <a:hlinkClick r:id="rId5"/>
              </a:rPr>
              <a:t>traduzione-legale</a:t>
            </a:r>
            <a:r>
              <a:rPr lang="en-US" sz="1600" dirty="0">
                <a:latin typeface="+mj-lt"/>
                <a:hlinkClick r:id="rId5"/>
              </a:rPr>
              <a:t>/</a:t>
            </a:r>
            <a:endParaRPr lang="en-US" sz="1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34888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00"/>
                </a:solidFill>
                <a:latin typeface="+mj-lt"/>
              </a:rPr>
              <a:t>CORSI ONLINE GRATUITI </a:t>
            </a:r>
            <a:endParaRPr lang="en-US" sz="32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3" name="Picture 12" descr="corsi online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 r="17036"/>
          <a:stretch/>
        </p:blipFill>
        <p:spPr>
          <a:xfrm>
            <a:off x="827584" y="1772816"/>
            <a:ext cx="2879761" cy="19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36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Macintosh PowerPoint</Application>
  <PresentationFormat>Presentazione su schermo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LA FORMAZIONE DEL TRADUTTORE LEGALE  PERCORSO “FIRST STEPS”</vt:lpstr>
      <vt:lpstr>LA FORMAZIONE DEL TRADUTTORE LEGALE  PERCORSO “FIRST STEPS”</vt:lpstr>
      <vt:lpstr>LA FORMAZIONE DEL TRADUTTORE LEGALE  PERCORSO “FIRST STEPS”</vt:lpstr>
      <vt:lpstr>LA FORMAZIONE DEL TRADUTTORE LEGALE  PERCORSO “FIRST STEPS”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FORMAZIONE DEL TRADUTTORE LEGALE  PERCORSO “FIRST STEPS”</dc:title>
  <dc:creator>Arianna Grasso</dc:creator>
  <cp:lastModifiedBy>Arianna Grasso</cp:lastModifiedBy>
  <cp:revision>1</cp:revision>
  <dcterms:created xsi:type="dcterms:W3CDTF">2017-01-11T09:32:11Z</dcterms:created>
  <dcterms:modified xsi:type="dcterms:W3CDTF">2017-01-11T09:33:10Z</dcterms:modified>
</cp:coreProperties>
</file>